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1.xml" ContentType="application/vnd.openxmlformats-officedocument.presentationml.tags+xml"/>
  <Override PartName="/ppt/notesSlides/notesSlide9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1"/>
  </p:notesMasterIdLst>
  <p:handoutMasterIdLst>
    <p:handoutMasterId r:id="rId102"/>
  </p:handoutMasterIdLst>
  <p:sldIdLst>
    <p:sldId id="258" r:id="rId2"/>
    <p:sldId id="454" r:id="rId3"/>
    <p:sldId id="420" r:id="rId4"/>
    <p:sldId id="421" r:id="rId5"/>
    <p:sldId id="439" r:id="rId6"/>
    <p:sldId id="457" r:id="rId7"/>
    <p:sldId id="363" r:id="rId8"/>
    <p:sldId id="364" r:id="rId9"/>
    <p:sldId id="365" r:id="rId10"/>
    <p:sldId id="366" r:id="rId11"/>
    <p:sldId id="423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458" r:id="rId20"/>
    <p:sldId id="440" r:id="rId21"/>
    <p:sldId id="441" r:id="rId22"/>
    <p:sldId id="442" r:id="rId23"/>
    <p:sldId id="459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460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61" r:id="rId63"/>
    <p:sldId id="443" r:id="rId64"/>
    <p:sldId id="444" r:id="rId65"/>
    <p:sldId id="445" r:id="rId66"/>
    <p:sldId id="446" r:id="rId67"/>
    <p:sldId id="447" r:id="rId68"/>
    <p:sldId id="448" r:id="rId69"/>
    <p:sldId id="449" r:id="rId70"/>
    <p:sldId id="404" r:id="rId71"/>
    <p:sldId id="405" r:id="rId72"/>
    <p:sldId id="406" r:id="rId73"/>
    <p:sldId id="407" r:id="rId74"/>
    <p:sldId id="408" r:id="rId75"/>
    <p:sldId id="409" r:id="rId76"/>
    <p:sldId id="455" r:id="rId77"/>
    <p:sldId id="413" r:id="rId78"/>
    <p:sldId id="450" r:id="rId79"/>
    <p:sldId id="410" r:id="rId80"/>
    <p:sldId id="411" r:id="rId81"/>
    <p:sldId id="412" r:id="rId82"/>
    <p:sldId id="339" r:id="rId83"/>
    <p:sldId id="452" r:id="rId84"/>
    <p:sldId id="414" r:id="rId85"/>
    <p:sldId id="415" r:id="rId86"/>
    <p:sldId id="416" r:id="rId87"/>
    <p:sldId id="417" r:id="rId88"/>
    <p:sldId id="418" r:id="rId89"/>
    <p:sldId id="419" r:id="rId90"/>
    <p:sldId id="431" r:id="rId91"/>
    <p:sldId id="451" r:id="rId92"/>
    <p:sldId id="453" r:id="rId93"/>
    <p:sldId id="433" r:id="rId94"/>
    <p:sldId id="434" r:id="rId95"/>
    <p:sldId id="435" r:id="rId96"/>
    <p:sldId id="436" r:id="rId97"/>
    <p:sldId id="437" r:id="rId98"/>
    <p:sldId id="438" r:id="rId99"/>
    <p:sldId id="456" r:id="rId100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1284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0164864"/>
        <c:axId val="30166400"/>
        <c:axId val="0"/>
      </c:bar3DChart>
      <c:catAx>
        <c:axId val="30164864"/>
        <c:scaling>
          <c:orientation val="minMax"/>
        </c:scaling>
        <c:delete val="1"/>
        <c:axPos val="b"/>
        <c:majorTickMark val="out"/>
        <c:minorTickMark val="none"/>
        <c:tickLblPos val="none"/>
        <c:crossAx val="30166400"/>
        <c:crosses val="autoZero"/>
        <c:auto val="1"/>
        <c:lblAlgn val="ctr"/>
        <c:lblOffset val="100"/>
        <c:noMultiLvlLbl val="0"/>
      </c:catAx>
      <c:valAx>
        <c:axId val="3016640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301648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011464477758316"/>
          <c:y val="1.2959017476522632E-2"/>
          <c:w val="0.76150247450335207"/>
          <c:h val="0.7246086363366868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invertIfNegative val="0"/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145738563213458E-3"/>
                  <c:y val="-9.065981250297743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0.0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32399744"/>
        <c:axId val="32423936"/>
        <c:axId val="0"/>
      </c:bar3DChart>
      <c:catAx>
        <c:axId val="32399744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32423936"/>
        <c:crosses val="autoZero"/>
        <c:auto val="1"/>
        <c:lblAlgn val="ctr"/>
        <c:lblOffset val="100"/>
        <c:noMultiLvlLbl val="0"/>
      </c:catAx>
      <c:valAx>
        <c:axId val="32423936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one"/>
        <c:crossAx val="32399744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9.4926728571377377E-4"/>
          <c:y val="0.13864074803149606"/>
          <c:w val="0.98956856955380579"/>
          <c:h val="0.1687824803149606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99280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4738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6484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8862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32426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1471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7979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baseline="0" dirty="0" smtClean="0"/>
              <a:t> Suivante : Charlotte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445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 solution pour</a:t>
            </a:r>
            <a:r>
              <a:rPr lang="fr-FR" baseline="0" dirty="0" smtClean="0"/>
              <a:t> la réalisation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56</a:t>
            </a:fld>
            <a:endParaRPr lang="fr-F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: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49838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8990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316201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41515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396757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24883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86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0523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668224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614926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22/02/2011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Pierre COSTE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851175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72200" y="6356350"/>
            <a:ext cx="23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93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3635896" y="653244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06" y="46546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46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gif"/><Relationship Id="rId4" Type="http://schemas.openxmlformats.org/officeDocument/2006/relationships/image" Target="../media/image4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jpeg"/><Relationship Id="rId4" Type="http://schemas.openxmlformats.org/officeDocument/2006/relationships/image" Target="../media/image5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0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3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0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49033" y="2057400"/>
            <a:ext cx="4016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Dysfonctionnements 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complexes,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dirty="0" smtClean="0"/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omparer ces données avec 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6644189" y="3936055"/>
            <a:ext cx="731496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704567" cy="2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17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Solution technique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2050" name="Picture 2" descr="C:\Users\EMRIC\AppData\Local\Temp\1298373469_Sit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1703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Sommaire</a:t>
            </a:r>
          </a:p>
          <a:p>
            <a:r>
              <a:rPr lang="fr-FR" sz="3600" dirty="0" smtClean="0"/>
              <a:t>Sujet et besoins</a:t>
            </a:r>
          </a:p>
          <a:p>
            <a:endParaRPr lang="fr-FR" sz="3600" dirty="0" smtClean="0"/>
          </a:p>
          <a:p>
            <a:r>
              <a:rPr lang="fr-FR" sz="3600" dirty="0" smtClean="0"/>
              <a:t>Solutions utilisés</a:t>
            </a:r>
          </a:p>
          <a:p>
            <a:endParaRPr lang="fr-FR" sz="3600" dirty="0" smtClean="0"/>
          </a:p>
          <a:p>
            <a:r>
              <a:rPr lang="fr-FR" sz="3600" dirty="0" smtClean="0"/>
              <a:t>Bilan</a:t>
            </a:r>
            <a:endParaRPr lang="fr-FR" sz="3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21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qu’en étoile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Démarche et méthodologie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1728608" cy="25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9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</a:t>
            </a:r>
            <a:r>
              <a:rPr lang="fr-FR" smtClean="0"/>
              <a:t>en </a:t>
            </a:r>
            <a:r>
              <a:rPr lang="fr-FR" smtClean="0"/>
              <a:t>commun</a:t>
            </a:r>
            <a:r>
              <a:rPr lang="fr-FR" smtClean="0"/>
              <a:t> </a:t>
            </a:r>
            <a:endParaRPr lang="fr-FR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 smtClean="0"/>
          </a:p>
          <a:p>
            <a:r>
              <a:rPr lang="fr-FR" sz="2400" dirty="0" smtClean="0"/>
              <a:t>Réponse à un appel d’offres de </a:t>
            </a:r>
            <a:r>
              <a:rPr lang="fr-FR" sz="2400" dirty="0" err="1" smtClean="0"/>
              <a:t>Darties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/>
              <a:t>Fournir une application de tableaux de bord</a:t>
            </a:r>
          </a:p>
          <a:p>
            <a:endParaRPr lang="fr-FR" sz="2400" dirty="0" smtClean="0"/>
          </a:p>
          <a:p>
            <a:r>
              <a:rPr lang="fr-FR" sz="2400" dirty="0" smtClean="0"/>
              <a:t>Compétences de l’ISTIL-EPU dans les projets BI</a:t>
            </a:r>
          </a:p>
          <a:p>
            <a:pPr lvl="1"/>
            <a:r>
              <a:rPr lang="fr-FR" sz="2400" dirty="0"/>
              <a:t>Gestion de </a:t>
            </a:r>
            <a:r>
              <a:rPr lang="fr-FR" sz="2400" dirty="0" smtClean="0"/>
              <a:t>projets</a:t>
            </a:r>
          </a:p>
          <a:p>
            <a:pPr lvl="1"/>
            <a:r>
              <a:rPr lang="fr-FR" sz="2400" dirty="0" smtClean="0"/>
              <a:t>Alimentation</a:t>
            </a:r>
          </a:p>
          <a:p>
            <a:pPr lvl="1"/>
            <a:r>
              <a:rPr lang="fr-FR" sz="2400" dirty="0" smtClean="0"/>
              <a:t>Restitution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Architecture technique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098" name="Picture 2" descr="C:\Users\EMRIC\AppData\Local\Temp\1298373947_software_develop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1945074" cy="1945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844824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Sortie 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Maîtrise 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Une 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des graphiques</a:t>
            </a:r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76488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Performances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bonnes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Contexte Projet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645024"/>
            <a:ext cx="2711990" cy="193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2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08920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Données et traitements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62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122" name="Picture 2" descr="C:\Users\EMRIC\AppData\Local\Temp\1298374212_batch_proces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2237184" cy="223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Trie, 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6146" name="Picture 2" descr="http://courseware.finntrack.eu/images/data-wareho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99577"/>
            <a:ext cx="1684636" cy="17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924944"/>
            <a:ext cx="8507288" cy="118072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Démo 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>
            <a:off x="4502342" y="4729335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C:\Users\EMRIC\AppData\Local\Temp\1297793448_application-vnd.ms-exce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399" y="4431947"/>
            <a:ext cx="87248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EMRIC\AppData\Local\Temp\1298374570_databa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245268"/>
            <a:ext cx="968134" cy="96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3140968"/>
            <a:ext cx="8507288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29" y="4365104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Hifi et l’enseigne 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électroménager,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construction,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loisirs, 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août 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et classement sur le chiffre 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395536" y="2780928"/>
            <a:ext cx="8507288" cy="11087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005064"/>
            <a:ext cx="3238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Présentation du bilan</a:t>
            </a:r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endParaRPr lang="fr-FR" sz="2400" dirty="0" smtClean="0">
              <a:solidFill>
                <a:srgbClr val="00B050"/>
              </a:solidFill>
            </a:endParaRP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87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Microsoft Excel</a:t>
            </a:r>
            <a:r>
              <a:rPr lang="fr-FR" dirty="0" smtClean="0"/>
              <a:t> 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chiffres d’affaires, marges et ventes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</a:t>
            </a:r>
            <a:r>
              <a:rPr lang="fr-FR" dirty="0">
                <a:sym typeface="Wingdings"/>
              </a:rPr>
              <a:t>É</a:t>
            </a:r>
            <a:r>
              <a:rPr lang="fr-FR" dirty="0" smtClean="0">
                <a:sym typeface="Wingdings"/>
              </a:rPr>
              <a:t>tablissement 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Étude 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possibilités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8270856"/>
              </p:ext>
            </p:extLst>
          </p:nvPr>
        </p:nvGraphicFramePr>
        <p:xfrm>
          <a:off x="2699792" y="2132856"/>
          <a:ext cx="7128792" cy="530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049960432"/>
              </p:ext>
            </p:extLst>
          </p:nvPr>
        </p:nvGraphicFramePr>
        <p:xfrm>
          <a:off x="1043608" y="1268760"/>
          <a:ext cx="669674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00B050"/>
                </a:solidFill>
              </a:rPr>
              <a:t>Fonctionnalités importante 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9714"/>
            <a:ext cx="3384376" cy="25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67544" y="2708920"/>
            <a:ext cx="8507288" cy="132474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Bilan 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789040"/>
            <a:ext cx="3014756" cy="201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6" y="3225570"/>
            <a:ext cx="4734579" cy="3503207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5"/>
            <a:ext cx="6707088" cy="151216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08104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98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763688" y="2204864"/>
            <a:ext cx="6707088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1416</TotalTime>
  <Words>3497</Words>
  <Application>Microsoft Office PowerPoint</Application>
  <PresentationFormat>Affichage à l'écran (4:3)</PresentationFormat>
  <Paragraphs>870</Paragraphs>
  <Slides>99</Slides>
  <Notes>99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99</vt:i4>
      </vt:variant>
    </vt:vector>
  </HeadingPairs>
  <TitlesOfParts>
    <vt:vector size="100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EMRIC</cp:lastModifiedBy>
  <cp:revision>142</cp:revision>
  <dcterms:created xsi:type="dcterms:W3CDTF">2011-02-13T17:41:45Z</dcterms:created>
  <dcterms:modified xsi:type="dcterms:W3CDTF">2011-02-22T16:43:01Z</dcterms:modified>
</cp:coreProperties>
</file>